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9" r:id="rId4"/>
    <p:sldId id="290" r:id="rId5"/>
    <p:sldId id="291" r:id="rId6"/>
    <p:sldId id="292" r:id="rId7"/>
    <p:sldId id="294" r:id="rId8"/>
    <p:sldId id="293" r:id="rId9"/>
    <p:sldId id="295" r:id="rId10"/>
    <p:sldId id="296" r:id="rId11"/>
    <p:sldId id="28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74" autoAdjust="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8.9.2022.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16303c02-2133-414a-b8e2-b41a0b26d3d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552/971/824" TargetMode="External"/><Relationship Id="rId2" Type="http://schemas.openxmlformats.org/officeDocument/2006/relationships/hyperlink" Target="https://wordwall.net/play/552/977/63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3864" y="1562033"/>
            <a:ext cx="8590670" cy="1201271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CULTURE SPOT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3864" y="3125241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/>
              <a:t>The United Kingdom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85900" y="1400175"/>
            <a:ext cx="9410700" cy="193899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Prepare a short presentation about myths about Croatia or your town/region. Write what people think is true (the myth) and what is true. Add appropriate photos or drawing to your presentation.</a:t>
            </a:r>
          </a:p>
          <a:p>
            <a:endParaRPr lang="hr-HR" sz="2400" dirty="0"/>
          </a:p>
          <a:p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372631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LEARN MORE.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>
                <a:hlinkClick r:id="rId4"/>
              </a:rPr>
              <a:t>https://www.e-sfera.hr/dodatni-digitalni-sadrzaji/16303c02-2133-414a-b8e2-b41a0b26d3da/</a:t>
            </a:r>
            <a:r>
              <a:rPr lang="hr-HR" sz="2400" dirty="0"/>
              <a:t> </a:t>
            </a:r>
          </a:p>
          <a:p>
            <a:pPr algn="ctr"/>
            <a:r>
              <a:rPr lang="hr-HR" sz="2400" b="1" dirty="0"/>
              <a:t>Polite behaviour in the UK</a:t>
            </a:r>
          </a:p>
          <a:p>
            <a:pPr algn="ctr"/>
            <a:endParaRPr lang="hr-HR" sz="2400" b="1" dirty="0"/>
          </a:p>
          <a:p>
            <a:r>
              <a:rPr lang="hr-HR" sz="2400" dirty="0"/>
              <a:t>Read the text about polite behaviour in the UK.</a:t>
            </a:r>
          </a:p>
        </p:txBody>
      </p:sp>
    </p:spTree>
    <p:extLst>
      <p:ext uri="{BB962C8B-B14F-4D97-AF65-F5344CB8AC3E}">
        <p14:creationId xmlns:p14="http://schemas.microsoft.com/office/powerpoint/2010/main" val="377008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464" y="2244882"/>
            <a:ext cx="5857875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6412" y="274627"/>
            <a:ext cx="99908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/>
              <a:t>Look at the flags. Whose flags are </a:t>
            </a:r>
            <a:r>
              <a:rPr lang="hr-HR" sz="2600" b="1" dirty="0" err="1"/>
              <a:t>these</a:t>
            </a:r>
            <a:r>
              <a:rPr lang="hr-HR" sz="2600" b="1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6412" y="685735"/>
            <a:ext cx="633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Match the flags with the correct </a:t>
            </a:r>
            <a:r>
              <a:rPr lang="hr-HR" sz="2400" b="1" dirty="0" err="1"/>
              <a:t>country</a:t>
            </a:r>
            <a:r>
              <a:rPr lang="hr-HR" sz="2400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3398" y="1306996"/>
            <a:ext cx="106368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0070C0"/>
                </a:solidFill>
              </a:rPr>
              <a:t>England                Northern Ireland                Scotland                         Wales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8464" y="1864552"/>
            <a:ext cx="256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Northern Ireland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2986" y="5826282"/>
            <a:ext cx="256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England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6579" y="1864552"/>
            <a:ext cx="256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Wales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6579" y="5744947"/>
            <a:ext cx="256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Scotland</a:t>
            </a:r>
          </a:p>
        </p:txBody>
      </p:sp>
    </p:spTree>
    <p:extLst>
      <p:ext uri="{BB962C8B-B14F-4D97-AF65-F5344CB8AC3E}">
        <p14:creationId xmlns:p14="http://schemas.microsoft.com/office/powerpoint/2010/main" val="816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8" grpId="0"/>
      <p:bldP spid="8" grpId="1"/>
      <p:bldP spid="9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06"/>
            <a:ext cx="2105025" cy="6524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4969" y="516048"/>
            <a:ext cx="6699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Do you know anything about these </a:t>
            </a:r>
            <a:r>
              <a:rPr lang="hr-HR" sz="2600" dirty="0" err="1"/>
              <a:t>countries</a:t>
            </a:r>
            <a:r>
              <a:rPr lang="hr-HR" sz="2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4969" y="1591901"/>
            <a:ext cx="6699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What are they parts of?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4969" y="2667754"/>
            <a:ext cx="8618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Do you know what is the difference between the United Kingdom and Great </a:t>
            </a:r>
            <a:r>
              <a:rPr lang="hr-HR" sz="2600" dirty="0" err="1"/>
              <a:t>Britain</a:t>
            </a:r>
            <a:r>
              <a:rPr lang="hr-HR" sz="26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4969" y="4543826"/>
            <a:ext cx="95358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Do you know anyone who is from England/Wales/Scotland/Northern Ireland? </a:t>
            </a:r>
          </a:p>
        </p:txBody>
      </p:sp>
    </p:spTree>
    <p:extLst>
      <p:ext uri="{BB962C8B-B14F-4D97-AF65-F5344CB8AC3E}">
        <p14:creationId xmlns:p14="http://schemas.microsoft.com/office/powerpoint/2010/main" val="42409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3133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2670" y="84525"/>
            <a:ext cx="6789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Where on this page can you find information on which flag belongs to which </a:t>
            </a:r>
            <a:r>
              <a:rPr lang="hr-HR" sz="2400" dirty="0" err="1"/>
              <a:t>country</a:t>
            </a:r>
            <a:r>
              <a:rPr lang="hr-HR" sz="24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2671" y="2615874"/>
            <a:ext cx="6789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Do you know what St George’s and St Andrew’s crosses look like? Search the web and find </a:t>
            </a:r>
            <a:r>
              <a:rPr lang="hr-HR" sz="2400" dirty="0" err="1"/>
              <a:t>out</a:t>
            </a:r>
            <a:r>
              <a:rPr lang="hr-HR" sz="2400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972" y="4316583"/>
            <a:ext cx="5867400" cy="1724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71357" y="6235680"/>
            <a:ext cx="227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 Andrew’s cross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5137" y="6299703"/>
            <a:ext cx="227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 George’s cross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273" y="727981"/>
            <a:ext cx="6334125" cy="2543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02051" y="3400704"/>
            <a:ext cx="86188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Which of these crosses can you see when you travel by train?</a:t>
            </a:r>
          </a:p>
          <a:p>
            <a:endParaRPr lang="hr-HR" sz="2600" i="1" dirty="0"/>
          </a:p>
          <a:p>
            <a:r>
              <a:rPr lang="hr-HR" sz="2600" i="1" dirty="0">
                <a:solidFill>
                  <a:srgbClr val="FF0000"/>
                </a:solidFill>
              </a:rPr>
              <a:t>                            St Andrew’s cross.</a:t>
            </a:r>
          </a:p>
        </p:txBody>
      </p:sp>
    </p:spTree>
    <p:extLst>
      <p:ext uri="{BB962C8B-B14F-4D97-AF65-F5344CB8AC3E}">
        <p14:creationId xmlns:p14="http://schemas.microsoft.com/office/powerpoint/2010/main" val="15656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8" y="153909"/>
            <a:ext cx="4307380" cy="6452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6812" y="534154"/>
            <a:ext cx="58485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Look at the map. </a:t>
            </a:r>
          </a:p>
          <a:p>
            <a:endParaRPr lang="hr-HR" sz="2600" i="1" dirty="0"/>
          </a:p>
          <a:p>
            <a:r>
              <a:rPr lang="hr-HR" sz="2600" dirty="0"/>
              <a:t>What is the capital of:</a:t>
            </a:r>
          </a:p>
          <a:p>
            <a:endParaRPr lang="hr-HR" sz="2600" i="1" dirty="0"/>
          </a:p>
          <a:p>
            <a:endParaRPr lang="hr-HR" sz="2600" i="1" dirty="0"/>
          </a:p>
          <a:p>
            <a:endParaRPr lang="hr-HR" sz="26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England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Wales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Scotland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Northern Ireland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7176" y="2951430"/>
            <a:ext cx="2652665" cy="50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ym typeface="Wingdings" panose="05000000000000000000" pitchFamily="2" charset="2"/>
              </a:rPr>
              <a:t> </a:t>
            </a:r>
            <a:r>
              <a:rPr lang="hr-HR" sz="2600" dirty="0">
                <a:solidFill>
                  <a:srgbClr val="C00000"/>
                </a:solidFill>
                <a:sym typeface="Wingdings" panose="05000000000000000000" pitchFamily="2" charset="2"/>
              </a:rPr>
              <a:t>London</a:t>
            </a:r>
            <a:endParaRPr lang="hr-HR" sz="2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7176" y="3380102"/>
            <a:ext cx="2652665" cy="50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ym typeface="Wingdings" panose="05000000000000000000" pitchFamily="2" charset="2"/>
              </a:rPr>
              <a:t> </a:t>
            </a:r>
            <a:r>
              <a:rPr lang="hr-HR" sz="2600" dirty="0">
                <a:solidFill>
                  <a:srgbClr val="0070C0"/>
                </a:solidFill>
                <a:sym typeface="Wingdings" panose="05000000000000000000" pitchFamily="2" charset="2"/>
              </a:rPr>
              <a:t>Cardiff</a:t>
            </a:r>
            <a:endParaRPr lang="hr-HR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309" y="3753292"/>
            <a:ext cx="2652665" cy="50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ym typeface="Wingdings" panose="05000000000000000000" pitchFamily="2" charset="2"/>
              </a:rPr>
              <a:t> </a:t>
            </a:r>
            <a:r>
              <a:rPr lang="hr-HR" sz="2600" dirty="0">
                <a:solidFill>
                  <a:srgbClr val="00B050"/>
                </a:solidFill>
                <a:sym typeface="Wingdings" panose="05000000000000000000" pitchFamily="2" charset="2"/>
              </a:rPr>
              <a:t>Edinburgh</a:t>
            </a:r>
            <a:endParaRPr lang="hr-HR" sz="26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1313" y="4126482"/>
            <a:ext cx="2652665" cy="50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ym typeface="Wingdings" panose="05000000000000000000" pitchFamily="2" charset="2"/>
              </a:rPr>
              <a:t> </a:t>
            </a:r>
            <a:r>
              <a:rPr lang="hr-HR" sz="2600" dirty="0">
                <a:solidFill>
                  <a:srgbClr val="FF6600"/>
                </a:solidFill>
                <a:sym typeface="Wingdings" panose="05000000000000000000" pitchFamily="2" charset="2"/>
              </a:rPr>
              <a:t>Belfast</a:t>
            </a:r>
            <a:endParaRPr lang="hr-HR" sz="2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51834" cy="6853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7521" y="947929"/>
            <a:ext cx="63736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Read the texts (page 38) and complete the sentences.</a:t>
            </a:r>
          </a:p>
          <a:p>
            <a:endParaRPr lang="hr-HR" sz="2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02" y="3081692"/>
            <a:ext cx="9972675" cy="2571750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894622" y="3521798"/>
            <a:ext cx="26445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Northern Ireland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4971" y="3961904"/>
            <a:ext cx="26445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Wales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7521" y="4351444"/>
            <a:ext cx="8243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flag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85156" y="4734963"/>
            <a:ext cx="27522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Great Britain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3665" y="5160999"/>
            <a:ext cx="27522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FF0000"/>
                </a:solidFill>
              </a:rPr>
              <a:t>England</a:t>
            </a:r>
          </a:p>
        </p:txBody>
      </p:sp>
    </p:spTree>
    <p:extLst>
      <p:ext uri="{BB962C8B-B14F-4D97-AF65-F5344CB8AC3E}">
        <p14:creationId xmlns:p14="http://schemas.microsoft.com/office/powerpoint/2010/main" val="28420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522" y="411838"/>
            <a:ext cx="97324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Find out more about the United Kingdom. Play the following games.</a:t>
            </a:r>
          </a:p>
          <a:p>
            <a:pPr algn="ctr"/>
            <a:endParaRPr lang="hr-HR" sz="2600" i="1" dirty="0"/>
          </a:p>
          <a:p>
            <a:pPr algn="ctr"/>
            <a:r>
              <a:rPr lang="hr-HR" sz="2600" i="1" dirty="0">
                <a:hlinkClick r:id="rId2"/>
              </a:rPr>
              <a:t>https://wordwall.net/play/552/977/634</a:t>
            </a:r>
            <a:endParaRPr lang="hr-HR" sz="2600" i="1" dirty="0"/>
          </a:p>
          <a:p>
            <a:pPr algn="ctr"/>
            <a:endParaRPr lang="hr-HR" sz="2600" i="1" dirty="0"/>
          </a:p>
          <a:p>
            <a:pPr algn="ctr"/>
            <a:r>
              <a:rPr lang="hr-HR" sz="2600" i="1" dirty="0">
                <a:hlinkClick r:id="rId3"/>
              </a:rPr>
              <a:t>https://wordwall.net/play/552/971/824</a:t>
            </a:r>
            <a:r>
              <a:rPr lang="hr-HR" sz="2600" i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5522" y="4254563"/>
            <a:ext cx="11147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Think up one quiz question based on the texts about the UK. </a:t>
            </a:r>
          </a:p>
          <a:p>
            <a:endParaRPr lang="hr-HR" sz="2600" i="1" dirty="0"/>
          </a:p>
        </p:txBody>
      </p:sp>
    </p:spTree>
    <p:extLst>
      <p:ext uri="{BB962C8B-B14F-4D97-AF65-F5344CB8AC3E}">
        <p14:creationId xmlns:p14="http://schemas.microsoft.com/office/powerpoint/2010/main" val="19594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704" y="854138"/>
            <a:ext cx="11147645" cy="329320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Choose one of the cities (Belfast, Edinburgh, Cardiff or London) and prepare a short presentation about it. Include the following information:</a:t>
            </a:r>
          </a:p>
          <a:p>
            <a:endParaRPr lang="hr-HR" sz="26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Where is it?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 err="1"/>
              <a:t>What</a:t>
            </a:r>
            <a:r>
              <a:rPr lang="hr-HR" sz="2600" dirty="0"/>
              <a:t> is its country famous for?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How many people live there?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 err="1"/>
              <a:t>What</a:t>
            </a:r>
            <a:r>
              <a:rPr lang="hr-HR" sz="2600" dirty="0"/>
              <a:t> is it famous for? (4 people or places) </a:t>
            </a:r>
            <a:endParaRPr lang="hr-HR" sz="2600" i="1" dirty="0"/>
          </a:p>
          <a:p>
            <a:endParaRPr lang="hr-HR" sz="2600" i="1" dirty="0"/>
          </a:p>
        </p:txBody>
      </p:sp>
    </p:spTree>
    <p:extLst>
      <p:ext uri="{BB962C8B-B14F-4D97-AF65-F5344CB8AC3E}">
        <p14:creationId xmlns:p14="http://schemas.microsoft.com/office/powerpoint/2010/main" val="357983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51834" cy="6853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8475" y="1231791"/>
            <a:ext cx="4248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Think! What is a </a:t>
            </a:r>
            <a:r>
              <a:rPr lang="hr-HR" sz="2600" dirty="0" err="1"/>
              <a:t>myth</a:t>
            </a:r>
            <a:r>
              <a:rPr lang="hr-HR" sz="2600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7" y="628839"/>
            <a:ext cx="6012280" cy="5595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2317641"/>
            <a:ext cx="5753100" cy="89255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Look at the pictures and say which myths they </a:t>
            </a:r>
            <a:r>
              <a:rPr lang="hr-HR" sz="2600" dirty="0" err="1"/>
              <a:t>represent</a:t>
            </a:r>
            <a:r>
              <a:rPr lang="hr-HR" sz="26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5165" y="809369"/>
            <a:ext cx="5943600" cy="89255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Mark the texts in the first column (‘”What people think is true.”) with letters A-E.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775" y="1390650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775" y="3242141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717" y="3673346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98676" y="4316283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</a:t>
            </a:r>
            <a:endParaRPr lang="hr-HR" dirty="0"/>
          </a:p>
        </p:txBody>
      </p:sp>
      <p:sp>
        <p:nvSpPr>
          <p:cNvPr id="15" name="Rectangle 14"/>
          <p:cNvSpPr/>
          <p:nvPr/>
        </p:nvSpPr>
        <p:spPr>
          <a:xfrm>
            <a:off x="400050" y="534017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6225441" y="3250701"/>
            <a:ext cx="5943600" cy="49244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 err="1"/>
              <a:t>Match</a:t>
            </a:r>
            <a:r>
              <a:rPr lang="hr-HR" sz="2600" dirty="0"/>
              <a:t> the </a:t>
            </a:r>
            <a:r>
              <a:rPr lang="hr-HR" sz="2600" dirty="0" err="1"/>
              <a:t>myths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truth</a:t>
            </a:r>
            <a:r>
              <a:rPr lang="hr-HR" sz="2600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9054" y="1243013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8271" y="2670641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63350" y="3549228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22243" y="4163169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</a:t>
            </a:r>
            <a:endParaRPr lang="hr-HR" dirty="0"/>
          </a:p>
        </p:txBody>
      </p:sp>
      <p:sp>
        <p:nvSpPr>
          <p:cNvPr id="24" name="Rectangle 23"/>
          <p:cNvSpPr/>
          <p:nvPr/>
        </p:nvSpPr>
        <p:spPr>
          <a:xfrm>
            <a:off x="5655845" y="601089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E</a:t>
            </a:r>
            <a:endParaRPr lang="hr-HR" dirty="0"/>
          </a:p>
        </p:txBody>
      </p:sp>
      <p:sp>
        <p:nvSpPr>
          <p:cNvPr id="25" name="TextBox 24"/>
          <p:cNvSpPr txBox="1"/>
          <p:nvPr/>
        </p:nvSpPr>
        <p:spPr>
          <a:xfrm>
            <a:off x="6499154" y="2635675"/>
            <a:ext cx="4457700" cy="49244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r-HR" sz="2600" dirty="0"/>
              <a:t>What surprised you </a:t>
            </a:r>
            <a:r>
              <a:rPr lang="hr-HR" sz="2600" dirty="0" err="1"/>
              <a:t>the</a:t>
            </a:r>
            <a:r>
              <a:rPr lang="hr-HR" sz="2600" dirty="0"/>
              <a:t> most?</a:t>
            </a:r>
          </a:p>
        </p:txBody>
      </p:sp>
    </p:spTree>
    <p:extLst>
      <p:ext uri="{BB962C8B-B14F-4D97-AF65-F5344CB8AC3E}">
        <p14:creationId xmlns:p14="http://schemas.microsoft.com/office/powerpoint/2010/main" val="316326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animBg="1"/>
      <p:bldP spid="9" grpId="2" animBg="1"/>
      <p:bldP spid="9" grpId="3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8" grpId="0" animBg="1"/>
      <p:bldP spid="18" grpId="1" animBg="1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409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CULTURE SPOT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113</cp:revision>
  <dcterms:created xsi:type="dcterms:W3CDTF">2020-09-19T11:02:00Z</dcterms:created>
  <dcterms:modified xsi:type="dcterms:W3CDTF">2022-09-08T12:58:59Z</dcterms:modified>
</cp:coreProperties>
</file>